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3" Type="http://schemas.openxmlformats.org/officeDocument/2006/relationships/viewProps" Target="viewProps.xml" /><Relationship Id="rId42" Type="http://schemas.openxmlformats.org/officeDocument/2006/relationships/presProps" Target="presProps.xml" /><Relationship Id="rId1" Type="http://schemas.openxmlformats.org/officeDocument/2006/relationships/slideMaster" Target="slideMasters/slideMaster1.xml" /><Relationship Id="rId45" Type="http://schemas.openxmlformats.org/officeDocument/2006/relationships/tableStyles" Target="tableStyles.xml" /><Relationship Id="rId4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docs.timescale.com/use-timescale/latest/extensions/" TargetMode="External" /><Relationship Id="rId4" Type="http://schemas.openxmlformats.org/officeDocument/2006/relationships/image" Target="../media/image31.png"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5" Type="http://schemas.openxmlformats.org/officeDocument/2006/relationships/hyperlink" Target="https://docs.influxdata.com/influxdb/v1/concepts/crosswalk/" TargetMode="External" /><Relationship Id="rId6" Type="http://schemas.openxmlformats.org/officeDocument/2006/relationships/image" Target="../media/image38.png" /><Relationship Id="rId4" Type="http://schemas.openxmlformats.org/officeDocument/2006/relationships/image" Target="../media/image37.png" /><Relationship Id="rId3" Type="http://schemas.openxmlformats.org/officeDocument/2006/relationships/image" Target="../media/image36.png" /><Relationship Id="rId2" Type="http://schemas.openxmlformats.org/officeDocument/2006/relationships/image" Target="../media/image35.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indent="0" marL="0">
              <a:spcBef>
                <a:spcPts val="3000"/>
              </a:spcBef>
              <a:buNone/>
            </a:pPr>
            <a:r>
              <a:rPr b="1"/>
              <a:t>Entity required schema</a:t>
            </a:r>
          </a:p>
          <a:p>
            <a:pPr lvl="1"/>
            <a:r>
              <a:rPr/>
              <a:t>“id”: follows the NGSI standard (urn-ngsi-[…]) and define the existence of an entity in the graph</a:t>
            </a:r>
          </a:p>
          <a:p>
            <a:pPr lvl="1"/>
            <a:r>
              <a:rPr/>
              <a:t>“type”: defines the label of the node/edge in the graph.</a:t>
            </a:r>
          </a:p>
          <a:p>
            <a:pPr lvl="0" indent="0" marL="0">
              <a:spcBef>
                <a:spcPts val="3000"/>
              </a:spcBef>
              <a:buNone/>
            </a:pPr>
            <a:r>
              <a:rPr b="1"/>
              <a:t>Entity optional schema</a:t>
            </a:r>
          </a:p>
          <a:p>
            <a:pPr lvl="1"/>
            <a:r>
              <a:rPr/>
              <a:t>“hasDevice”: defines device composition. Each value of this key needs to be a json representing an entity.</a:t>
            </a:r>
          </a:p>
          <a:p>
            <a:pPr lvl="0" indent="0" marL="0">
              <a:spcBef>
                <a:spcPts val="3000"/>
              </a:spcBef>
              <a:buNone/>
            </a:pPr>
            <a:r>
              <a:rPr b="1"/>
              <a:t>Building the graph</a:t>
            </a:r>
          </a:p>
          <a:p>
            <a:pPr lvl="0"/>
            <a:r>
              <a:rPr/>
              <a:t>Each distinct entity (unique “id”) gets mapped into the graph as a node.</a:t>
            </a:r>
          </a:p>
          <a:p>
            <a:pPr lvl="0"/>
            <a:r>
              <a:rPr/>
              <a:t>Each entity key that has an ID as a value becomes an edge with the key as the edge label.</a:t>
            </a:r>
          </a:p>
          <a:p>
            <a:pPr lvl="0"/>
            <a:r>
              <a:rPr/>
              <a:t>If an entity with the given “id” exists, update such entity in the graph</a:t>
            </a:r>
          </a:p>
          <a:p>
            <a:pPr lvl="0" indent="0" marL="0">
              <a:spcBef>
                <a:spcPts val="3000"/>
              </a:spcBef>
              <a:buNone/>
            </a:pPr>
            <a:r>
              <a:rPr b="1"/>
              <a:t>Parsing into measurement</a:t>
            </a:r>
          </a:p>
          <a:p>
            <a:pPr lvl="0" indent="0" marL="0">
              <a:buNone/>
            </a:pPr>
            <a:r>
              <a:rPr/>
              <a:t>Measurement = TimescaleTable(timestamp, device_id, controlledProperty, value, raw_value)</a:t>
            </a:r>
          </a:p>
          <a:p>
            <a:pPr lvl="0"/>
            <a:r>
              <a:rPr/>
              <a:t>A mapping can defined for each entity “type”: it’s a Python functions that extracts the measurements from a JSON entity with the Measurement table structure</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3"/>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4"/>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InfluxDB</a:t>
            </a:r>
          </a:p>
          <a:p>
            <a:pPr lvl="0"/>
            <a:r>
              <a:rPr/>
              <a:t>Not based upon the relational model (organizes data in tags and fields)</a:t>
            </a:r>
          </a:p>
          <a:p>
            <a:pPr lvl="0"/>
            <a:r>
              <a:rPr/>
              <a:t>Not really CRUD db: more like a CR-ud, prioritizing the creating and reading data over update and destroy</a:t>
            </a:r>
          </a:p>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3"/>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4"/>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5"/>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queries.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a:p>
            <a:pPr lvl="0" indent="0" marL="0">
              <a:spcBef>
                <a:spcPts val="3000"/>
              </a:spcBef>
              <a:buNone/>
            </a:pPr>
            <a:r>
              <a:rPr b="1"/>
              <a:t>Log-Structured Merge Tree (LSM Tree)</a:t>
            </a:r>
          </a:p>
          <a:p>
            <a:pPr lvl="0"/>
            <a:r>
              <a:rPr/>
              <a:t>Append only</a:t>
            </a:r>
          </a:p>
          <a:p>
            <a:pPr lvl="0"/>
            <a:r>
              <a:rPr/>
              <a:t>Data is first written to an in-memory structure (MemTable)</a:t>
            </a:r>
          </a:p>
          <a:p>
            <a:pPr lvl="0"/>
            <a:r>
              <a:rPr/>
              <a:t>Data is moved to disk in batches in form of SSTables, minimizing disk accesses.</a:t>
            </a:r>
          </a:p>
        </p:txBody>
      </p:sp>
      <p:pic>
        <p:nvPicPr>
          <p:cNvPr descr="https://github.com/ManuelePasini/slides-markdown/blob/master/slides/images/dt/influx_db/lsm_tree.png?raw=true" id="0" name="Picture 1"/>
          <p:cNvPicPr>
            <a:picLocks noGrp="1" noChangeAspect="1"/>
          </p:cNvPicPr>
          <p:nvPr/>
        </p:nvPicPr>
        <p:blipFill>
          <a:blip r:embed="rId6"/>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Writing data in a LSM tree</a:t>
            </a:r>
          </a:p>
        </p:txBody>
      </p:sp>
      <p:sp>
        <p:nvSpPr>
          <p:cNvPr id="3" name="Content Placeholder 2"/>
          <p:cNvSpPr>
            <a:spLocks noGrp="1"/>
          </p:cNvSpPr>
          <p:nvPr>
            <p:ph idx="1"/>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data in sorted order, enabling efficient queries and range scans. Each SSTable represents a snapshot of data at a specific point in time.</a:t>
            </a:r>
          </a:p>
          <a:p>
            <a:pPr lvl="0"/>
            <a:r>
              <a:rPr/>
              <a:t>Levels: SSTables are organized into levels. Lower levels contain more recent data, while higher levels store compacted data.</a:t>
            </a:r>
          </a:p>
          <a:p>
            <a:pPr lvl="0"/>
            <a:r>
              <a:rPr/>
              <a:t>Compaction becomes vital!</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2024-11-25T15:12:19Z</dcterms:created>
  <dcterms:modified xsi:type="dcterms:W3CDTF">2024-11-25T15:12:19Z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